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29"/>
  </p:notesMasterIdLst>
  <p:sldIdLst>
    <p:sldId id="256" r:id="rId2"/>
    <p:sldId id="257" r:id="rId3"/>
    <p:sldId id="285" r:id="rId4"/>
    <p:sldId id="258" r:id="rId5"/>
    <p:sldId id="283" r:id="rId6"/>
    <p:sldId id="282" r:id="rId7"/>
    <p:sldId id="259" r:id="rId8"/>
    <p:sldId id="260" r:id="rId9"/>
    <p:sldId id="266" r:id="rId10"/>
    <p:sldId id="261" r:id="rId11"/>
    <p:sldId id="262" r:id="rId12"/>
    <p:sldId id="267" r:id="rId13"/>
    <p:sldId id="269" r:id="rId14"/>
    <p:sldId id="268" r:id="rId15"/>
    <p:sldId id="274" r:id="rId16"/>
    <p:sldId id="275" r:id="rId17"/>
    <p:sldId id="276" r:id="rId18"/>
    <p:sldId id="277" r:id="rId19"/>
    <p:sldId id="278" r:id="rId20"/>
    <p:sldId id="279" r:id="rId21"/>
    <p:sldId id="264" r:id="rId22"/>
    <p:sldId id="270" r:id="rId23"/>
    <p:sldId id="271" r:id="rId24"/>
    <p:sldId id="280" r:id="rId25"/>
    <p:sldId id="273" r:id="rId26"/>
    <p:sldId id="284" r:id="rId27"/>
    <p:sldId id="2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5280"/>
  </p:normalViewPr>
  <p:slideViewPr>
    <p:cSldViewPr snapToGrid="0" snapToObjects="1">
      <p:cViewPr varScale="1">
        <p:scale>
          <a:sx n="93" d="100"/>
          <a:sy n="93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5C79D-0005-0747-A74D-A169D405AE77}" type="datetimeFigureOut">
              <a:rPr lang="en-US" smtClean="0"/>
              <a:t>5/20/18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B8949-61BA-7B45-8F25-4E7ACDFE6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75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Alma</a:t>
            </a:r>
            <a:r>
              <a:rPr lang="en-US" baseline="0" dirty="0" smtClean="0"/>
              <a:t> is a telescope that uses </a:t>
            </a:r>
            <a:r>
              <a:rPr lang="en-US" baseline="0" dirty="0" err="1" smtClean="0"/>
              <a:t>interfeometry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Interformetry</a:t>
            </a:r>
            <a:r>
              <a:rPr lang="en-US" baseline="0" dirty="0" smtClean="0"/>
              <a:t> records radio waves. Astronomical images.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Fingerprints represents a key frequency of hydrogen.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9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the timeline with </a:t>
            </a:r>
            <a:r>
              <a:rPr lang="en-US" baseline="0" dirty="0" smtClean="0"/>
              <a:t>plots.</a:t>
            </a:r>
          </a:p>
          <a:p>
            <a:r>
              <a:rPr lang="en-US" baseline="0" dirty="0" smtClean="0"/>
              <a:t>Collecting data set – I chose X number of molecules and that’s the number we are evaluating. </a:t>
            </a:r>
            <a:endParaRPr lang="en-US" baseline="0" dirty="0" smtClean="0"/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62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Alma</a:t>
            </a:r>
            <a:r>
              <a:rPr lang="en-US" baseline="0" dirty="0" smtClean="0"/>
              <a:t> is a telescope that uses </a:t>
            </a:r>
            <a:r>
              <a:rPr lang="en-US" baseline="0" dirty="0" err="1" smtClean="0"/>
              <a:t>interfeometry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Interformetry</a:t>
            </a:r>
            <a:r>
              <a:rPr lang="en-US" baseline="0" dirty="0" smtClean="0"/>
              <a:t> records radio waves. Astronomical images.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Fingerprints represents a key frequency of hydrogen.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16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Alma</a:t>
            </a:r>
            <a:r>
              <a:rPr lang="en-US" baseline="0" dirty="0" smtClean="0"/>
              <a:t> is a telescope that uses </a:t>
            </a:r>
            <a:r>
              <a:rPr lang="en-US" baseline="0" dirty="0" err="1" smtClean="0"/>
              <a:t>interfeometry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Interformetry</a:t>
            </a:r>
            <a:r>
              <a:rPr lang="en-US" baseline="0" dirty="0" smtClean="0"/>
              <a:t> records radio waves. Astronomical images.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Fingerprints represents a key frequency of hydrogen.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70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26,000 </a:t>
            </a:r>
            <a:r>
              <a:rPr lang="en-US" dirty="0" err="1" smtClean="0"/>
              <a:t>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7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Sigma is a measurement of intensity.</a:t>
            </a:r>
            <a:r>
              <a:rPr lang="en-US" baseline="0" dirty="0" smtClean="0"/>
              <a:t> Values above it are significant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58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67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Visual overlay of green</a:t>
            </a:r>
            <a:r>
              <a:rPr lang="en-US" baseline="0" dirty="0" smtClean="0"/>
              <a:t> and red lines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Addd</a:t>
            </a:r>
            <a:r>
              <a:rPr lang="en-US" dirty="0" smtClean="0"/>
              <a:t> picture of equations.</a:t>
            </a:r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33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163,000 </a:t>
            </a:r>
            <a:r>
              <a:rPr lang="en-US" dirty="0" err="1" smtClean="0"/>
              <a:t>ly</a:t>
            </a:r>
            <a:r>
              <a:rPr lang="en-US" dirty="0" smtClean="0"/>
              <a:t> away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B8949-61BA-7B45-8F25-4E7ACDFE67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3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92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2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37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51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59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16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00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191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898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1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8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8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3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3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3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544A0AB-CA0C-5C41-934C-E139CD856513}" type="datetimeFigureOut">
              <a:rPr lang="en-US" smtClean="0"/>
              <a:t>5/20/18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7CCAF51-D618-3648-B914-C8CE12DC5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10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0195" y="384314"/>
            <a:ext cx="8676222" cy="3200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Molecular emission from star forming regions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02119"/>
            <a:ext cx="7034362" cy="706355"/>
          </a:xfrm>
        </p:spPr>
        <p:txBody>
          <a:bodyPr/>
          <a:lstStyle/>
          <a:p>
            <a:r>
              <a:rPr lang="en-US" dirty="0" smtClean="0"/>
              <a:t>NAMITA MEKALA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11479" y="3802119"/>
            <a:ext cx="22131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BASIS Advisor: </a:t>
            </a:r>
          </a:p>
          <a:p>
            <a:r>
              <a:rPr lang="en-US" dirty="0" smtClean="0"/>
              <a:t>Mr. </a:t>
            </a:r>
            <a:r>
              <a:rPr lang="en-US" dirty="0" err="1" smtClean="0"/>
              <a:t>Kevyn</a:t>
            </a:r>
            <a:r>
              <a:rPr lang="en-US" dirty="0" smtClean="0"/>
              <a:t> </a:t>
            </a:r>
            <a:r>
              <a:rPr lang="en-US" dirty="0" smtClean="0"/>
              <a:t>Adams</a:t>
            </a:r>
          </a:p>
          <a:p>
            <a:endParaRPr lang="en-US" dirty="0" smtClean="0"/>
          </a:p>
          <a:p>
            <a:r>
              <a:rPr lang="en-US" dirty="0" smtClean="0"/>
              <a:t>NASA Advisors: </a:t>
            </a:r>
          </a:p>
          <a:p>
            <a:r>
              <a:rPr lang="en-US" dirty="0" smtClean="0"/>
              <a:t>Dr. Sean </a:t>
            </a:r>
            <a:r>
              <a:rPr lang="en-US" dirty="0" err="1" smtClean="0"/>
              <a:t>Colgan</a:t>
            </a:r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Naseem</a:t>
            </a:r>
            <a:r>
              <a:rPr lang="en-US" dirty="0" smtClean="0"/>
              <a:t> </a:t>
            </a:r>
            <a:r>
              <a:rPr lang="en-US" dirty="0" err="1" smtClean="0"/>
              <a:t>Rangwala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344556"/>
            <a:ext cx="9685613" cy="1470992"/>
          </a:xfrm>
        </p:spPr>
        <p:txBody>
          <a:bodyPr/>
          <a:lstStyle/>
          <a:p>
            <a:r>
              <a:rPr lang="en-US" dirty="0" smtClean="0"/>
              <a:t>Plotting and smoothing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258957"/>
            <a:ext cx="4291978" cy="2544418"/>
          </a:xfrm>
        </p:spPr>
        <p:txBody>
          <a:bodyPr/>
          <a:lstStyle/>
          <a:p>
            <a:r>
              <a:rPr lang="en-US" dirty="0" smtClean="0"/>
              <a:t>Averaging over 7 points and plotting the  original and smoothed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78" y="1960568"/>
            <a:ext cx="5303941" cy="46274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65" y="3060874"/>
            <a:ext cx="4996069" cy="352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4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132522"/>
            <a:ext cx="9905998" cy="1905000"/>
          </a:xfrm>
        </p:spPr>
        <p:txBody>
          <a:bodyPr/>
          <a:lstStyle/>
          <a:p>
            <a:r>
              <a:rPr lang="en-US" dirty="0" smtClean="0"/>
              <a:t>Noise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633329"/>
            <a:ext cx="9905998" cy="1096619"/>
          </a:xfrm>
        </p:spPr>
        <p:txBody>
          <a:bodyPr/>
          <a:lstStyle/>
          <a:p>
            <a:r>
              <a:rPr lang="en-US" dirty="0" smtClean="0"/>
              <a:t>Solving for Sigma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72" y="2729948"/>
            <a:ext cx="6014761" cy="327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139687"/>
          </a:xfrm>
        </p:spPr>
        <p:txBody>
          <a:bodyPr/>
          <a:lstStyle/>
          <a:p>
            <a:r>
              <a:rPr lang="en-US" dirty="0" smtClean="0"/>
              <a:t>Evaluating the ranges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749288"/>
            <a:ext cx="9905998" cy="768626"/>
          </a:xfrm>
        </p:spPr>
        <p:txBody>
          <a:bodyPr/>
          <a:lstStyle/>
          <a:p>
            <a:r>
              <a:rPr lang="en-US" dirty="0" smtClean="0"/>
              <a:t>Finding peaks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517914"/>
            <a:ext cx="8638692" cy="362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5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7078"/>
            <a:ext cx="9905998" cy="1166191"/>
          </a:xfrm>
        </p:spPr>
        <p:txBody>
          <a:bodyPr/>
          <a:lstStyle/>
          <a:p>
            <a:r>
              <a:rPr lang="en-US" dirty="0" smtClean="0"/>
              <a:t>Evaluating the ranges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447798"/>
            <a:ext cx="9905998" cy="844827"/>
          </a:xfrm>
        </p:spPr>
        <p:txBody>
          <a:bodyPr/>
          <a:lstStyle/>
          <a:p>
            <a:r>
              <a:rPr lang="en-US" dirty="0" smtClean="0"/>
              <a:t>Finding the significant peaks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3018182"/>
            <a:ext cx="6121400" cy="2298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29" y="2292625"/>
            <a:ext cx="5964583" cy="446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40904"/>
          </a:xfrm>
        </p:spPr>
        <p:txBody>
          <a:bodyPr/>
          <a:lstStyle/>
          <a:p>
            <a:r>
              <a:rPr lang="en-US" dirty="0" smtClean="0"/>
              <a:t>Evaluating the Ranges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550504"/>
            <a:ext cx="9905998" cy="1232453"/>
          </a:xfrm>
        </p:spPr>
        <p:txBody>
          <a:bodyPr/>
          <a:lstStyle/>
          <a:p>
            <a:r>
              <a:rPr lang="en-US" dirty="0" smtClean="0"/>
              <a:t>Characterizing the peaks based on area, frequency, and width and the error bounds of these values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30" y="2921502"/>
            <a:ext cx="11319163" cy="322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7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905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777" y="3544457"/>
            <a:ext cx="4201981" cy="31242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64" y="57728"/>
            <a:ext cx="4148315" cy="312420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98" y="3475806"/>
            <a:ext cx="4224082" cy="31928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777" y="57728"/>
            <a:ext cx="4314422" cy="322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4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162790"/>
            <a:ext cx="9905998" cy="1905000"/>
          </a:xfrm>
        </p:spPr>
        <p:txBody>
          <a:bodyPr/>
          <a:lstStyle/>
          <a:p>
            <a:r>
              <a:rPr lang="en-US" dirty="0" smtClean="0"/>
              <a:t>ALMA Data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4" y="2718597"/>
            <a:ext cx="8860287" cy="1838469"/>
          </a:xfrm>
        </p:spPr>
      </p:pic>
      <p:sp>
        <p:nvSpPr>
          <p:cNvPr id="5" name="TextBox 4"/>
          <p:cNvSpPr txBox="1"/>
          <p:nvPr/>
        </p:nvSpPr>
        <p:spPr>
          <a:xfrm>
            <a:off x="1260764" y="1801091"/>
            <a:ext cx="5056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FITS files – Flexible Image Transport System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Large </a:t>
            </a:r>
            <a:r>
              <a:rPr lang="en-US" dirty="0" err="1" smtClean="0"/>
              <a:t>Magellanic</a:t>
            </a:r>
            <a:r>
              <a:rPr lang="en-US" dirty="0" smtClean="0"/>
              <a:t> Cloud (LMC)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427" y="3258200"/>
            <a:ext cx="4755573" cy="359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7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747" y="407299"/>
            <a:ext cx="9905998" cy="1108364"/>
          </a:xfrm>
        </p:spPr>
        <p:txBody>
          <a:bodyPr/>
          <a:lstStyle/>
          <a:p>
            <a:r>
              <a:rPr lang="en-US" dirty="0" smtClean="0"/>
              <a:t>CASA -  Common Astronomy software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747" y="1591861"/>
            <a:ext cx="6492442" cy="588819"/>
          </a:xfrm>
        </p:spPr>
        <p:txBody>
          <a:bodyPr/>
          <a:lstStyle/>
          <a:p>
            <a:r>
              <a:rPr lang="en-US" smtClean="0"/>
              <a:t>Data Processing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781" y="1591861"/>
            <a:ext cx="6897639" cy="4601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7" y="2320665"/>
            <a:ext cx="3796144" cy="428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42109"/>
          </a:xfrm>
        </p:spPr>
        <p:txBody>
          <a:bodyPr/>
          <a:lstStyle/>
          <a:p>
            <a:r>
              <a:rPr lang="en-US" smtClean="0"/>
              <a:t>CASA 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3" y="1551709"/>
            <a:ext cx="4458483" cy="46678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37" y="1551709"/>
            <a:ext cx="6982692" cy="17517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37" y="3595889"/>
            <a:ext cx="6982691" cy="17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52945"/>
          </a:xfrm>
        </p:spPr>
        <p:txBody>
          <a:bodyPr/>
          <a:lstStyle/>
          <a:p>
            <a:r>
              <a:rPr lang="en-US" dirty="0" smtClean="0"/>
              <a:t>Saving and combining files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7" y="2299855"/>
            <a:ext cx="10690209" cy="1942604"/>
          </a:xfrm>
        </p:spPr>
      </p:pic>
    </p:spTree>
    <p:extLst>
      <p:ext uri="{BB962C8B-B14F-4D97-AF65-F5344CB8AC3E}">
        <p14:creationId xmlns:p14="http://schemas.microsoft.com/office/powerpoint/2010/main" val="16182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5778" y="304800"/>
            <a:ext cx="9905998" cy="1905000"/>
          </a:xfrm>
        </p:spPr>
        <p:txBody>
          <a:bodyPr/>
          <a:lstStyle/>
          <a:p>
            <a:r>
              <a:rPr lang="en-US" smtClean="0"/>
              <a:t>Purpose </a:t>
            </a:r>
            <a:r>
              <a:rPr lang="en-US" dirty="0" smtClean="0"/>
              <a:t>and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0984" y="2679123"/>
            <a:ext cx="9905998" cy="3571462"/>
          </a:xfrm>
        </p:spPr>
        <p:txBody>
          <a:bodyPr>
            <a:normAutofit/>
          </a:bodyPr>
          <a:lstStyle/>
          <a:p>
            <a:pPr>
              <a:buFont typeface="Courier New" charset="0"/>
              <a:buChar char="o"/>
            </a:pPr>
            <a:r>
              <a:rPr lang="en-US" sz="2800" dirty="0" smtClean="0"/>
              <a:t>Purpose </a:t>
            </a:r>
          </a:p>
          <a:p>
            <a:pPr lvl="1">
              <a:buFont typeface="Arial" charset="0"/>
              <a:buChar char="•"/>
            </a:pPr>
            <a:r>
              <a:rPr lang="en-US" sz="2600" dirty="0" smtClean="0"/>
              <a:t>To characterize molecules from star forming regions </a:t>
            </a:r>
            <a:endParaRPr lang="en-US" sz="2600" dirty="0" smtClean="0"/>
          </a:p>
          <a:p>
            <a:endParaRPr lang="en-US" dirty="0" smtClean="0"/>
          </a:p>
          <a:p>
            <a:pPr>
              <a:buFont typeface="Courier New" charset="0"/>
              <a:buChar char="o"/>
            </a:pPr>
            <a:r>
              <a:rPr lang="en-US" sz="2900" dirty="0" smtClean="0"/>
              <a:t>Goals</a:t>
            </a:r>
            <a:endParaRPr lang="en-US" sz="2900" dirty="0" smtClean="0"/>
          </a:p>
          <a:p>
            <a:pPr lvl="1"/>
            <a:r>
              <a:rPr lang="en-US" sz="2900" dirty="0" smtClean="0"/>
              <a:t>To </a:t>
            </a:r>
            <a:r>
              <a:rPr lang="en-US" sz="2900" dirty="0" smtClean="0"/>
              <a:t>learn Python and understand general coding logic</a:t>
            </a:r>
          </a:p>
          <a:p>
            <a:endParaRPr lang="en-US" dirty="0" smtClean="0"/>
          </a:p>
        </p:txBody>
      </p:sp>
      <p:pic>
        <p:nvPicPr>
          <p:cNvPr id="1028" name="Picture 4" descr="https://lh6.googleusercontent.com/ZT1IqLvHWnvn1N2w6stpoqU62pFztw9gAlFc_avXgDIzT7KrqE9rblFV5bpU1diCVfEPznhF456dUhbS9oD1BT6c1rwwlZUy3sLKmGVnHe_jgiR9Lj7nHLXstl8xqb9JQYK0NoXrax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1050"/>
            <a:ext cx="26289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lh6.googleusercontent.com/ZT1IqLvHWnvn1N2w6stpoqU62pFztw9gAlFc_avXgDIzT7KrqE9rblFV5bpU1diCVfEPznhF456dUhbS9oD1BT6c1rwwlZUy3sLKmGVnHe_jgiR9Lj7nHLXstl8xqb9JQYK0NoXrax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100" y="781050"/>
            <a:ext cx="26289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71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69818"/>
          </a:xfrm>
        </p:spPr>
        <p:txBody>
          <a:bodyPr/>
          <a:lstStyle/>
          <a:p>
            <a:r>
              <a:rPr lang="en-US" dirty="0" smtClean="0"/>
              <a:t>Sorting data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4999"/>
            <a:ext cx="9905998" cy="6858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loop                                                                         Sort command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19" y="3151817"/>
            <a:ext cx="5664199" cy="2837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56" y="2773795"/>
            <a:ext cx="52324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1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90330"/>
            <a:ext cx="9905998" cy="1497496"/>
          </a:xfrm>
        </p:spPr>
        <p:txBody>
          <a:bodyPr/>
          <a:lstStyle/>
          <a:p>
            <a:r>
              <a:rPr lang="en-US" dirty="0" smtClean="0"/>
              <a:t>Comparing Catalogues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752600"/>
            <a:ext cx="9905998" cy="950844"/>
          </a:xfrm>
        </p:spPr>
        <p:txBody>
          <a:bodyPr/>
          <a:lstStyle/>
          <a:p>
            <a:r>
              <a:rPr lang="en-US" dirty="0" smtClean="0"/>
              <a:t>Comparing lines and using </a:t>
            </a:r>
            <a:r>
              <a:rPr lang="en-US" dirty="0" err="1" smtClean="0"/>
              <a:t>Splatalogue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526" y="3114814"/>
            <a:ext cx="71247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0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723" y="18472"/>
            <a:ext cx="9905998" cy="1905000"/>
          </a:xfrm>
        </p:spPr>
        <p:txBody>
          <a:bodyPr/>
          <a:lstStyle/>
          <a:p>
            <a:r>
              <a:rPr lang="en-US" dirty="0" err="1" smtClean="0"/>
              <a:t>DowNloading</a:t>
            </a:r>
            <a:r>
              <a:rPr lang="en-US" dirty="0" smtClean="0"/>
              <a:t> from </a:t>
            </a:r>
            <a:r>
              <a:rPr lang="en-US" dirty="0" err="1" smtClean="0"/>
              <a:t>Splatalogue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5533" y="3828472"/>
            <a:ext cx="3205738" cy="1801091"/>
          </a:xfrm>
        </p:spPr>
        <p:txBody>
          <a:bodyPr/>
          <a:lstStyle/>
          <a:p>
            <a:r>
              <a:rPr lang="en-US" dirty="0" smtClean="0"/>
              <a:t>What to download?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611" y="5471391"/>
            <a:ext cx="6019800" cy="419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23" y="1493982"/>
            <a:ext cx="7157359" cy="301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97527"/>
          </a:xfrm>
        </p:spPr>
        <p:txBody>
          <a:bodyPr/>
          <a:lstStyle/>
          <a:p>
            <a:r>
              <a:rPr lang="en-US" dirty="0" err="1" smtClean="0"/>
              <a:t>Splatalogue</a:t>
            </a:r>
            <a:r>
              <a:rPr lang="en-US" dirty="0" smtClean="0"/>
              <a:t> data code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991" y="2743200"/>
            <a:ext cx="5422900" cy="28194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3" y="2514600"/>
            <a:ext cx="59944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97527"/>
          </a:xfrm>
        </p:spPr>
        <p:txBody>
          <a:bodyPr/>
          <a:lstStyle/>
          <a:p>
            <a:r>
              <a:rPr lang="en-US" smtClean="0"/>
              <a:t>Doppler Correction and plot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92" y="1738219"/>
            <a:ext cx="5358884" cy="44131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3" y="1738219"/>
            <a:ext cx="5956389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207819"/>
            <a:ext cx="9905998" cy="1905000"/>
          </a:xfrm>
        </p:spPr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22" y="1745673"/>
            <a:ext cx="9819600" cy="4359564"/>
          </a:xfrm>
        </p:spPr>
      </p:pic>
    </p:spTree>
    <p:extLst>
      <p:ext uri="{BB962C8B-B14F-4D97-AF65-F5344CB8AC3E}">
        <p14:creationId xmlns:p14="http://schemas.microsoft.com/office/powerpoint/2010/main" val="6941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Learnings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coding Logic</a:t>
            </a:r>
          </a:p>
          <a:p>
            <a:pPr lvl="1"/>
            <a:r>
              <a:rPr lang="en-US" dirty="0" smtClean="0"/>
              <a:t>Plotting strings</a:t>
            </a:r>
          </a:p>
          <a:p>
            <a:pPr lvl="1"/>
            <a:r>
              <a:rPr lang="en-US" dirty="0" smtClean="0"/>
              <a:t>Absolute Value</a:t>
            </a:r>
          </a:p>
          <a:p>
            <a:r>
              <a:rPr lang="en-US" dirty="0" smtClean="0"/>
              <a:t>Collaboration </a:t>
            </a:r>
          </a:p>
          <a:p>
            <a:r>
              <a:rPr lang="en-US" dirty="0" smtClean="0"/>
              <a:t>Trial and Error</a:t>
            </a:r>
          </a:p>
        </p:txBody>
      </p:sp>
    </p:spTree>
    <p:extLst>
      <p:ext uri="{BB962C8B-B14F-4D97-AF65-F5344CB8AC3E}">
        <p14:creationId xmlns:p14="http://schemas.microsoft.com/office/powerpoint/2010/main" val="6653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231" y="360218"/>
            <a:ext cx="9905998" cy="1205948"/>
          </a:xfrm>
        </p:spPr>
        <p:txBody>
          <a:bodyPr/>
          <a:lstStyle/>
          <a:p>
            <a:r>
              <a:rPr lang="en-US" dirty="0" smtClean="0"/>
              <a:t>Significance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123" y="1212574"/>
            <a:ext cx="9905998" cy="332132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Understanding </a:t>
            </a:r>
            <a:r>
              <a:rPr lang="en-US" sz="2400" dirty="0" smtClean="0"/>
              <a:t>where specific molecules exist</a:t>
            </a:r>
            <a:endParaRPr lang="en-US" sz="2400" dirty="0" smtClean="0"/>
          </a:p>
          <a:p>
            <a:r>
              <a:rPr lang="en-US" sz="2400" dirty="0" smtClean="0"/>
              <a:t>Asking new questions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809" y="360218"/>
            <a:ext cx="499968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13" y="-342900"/>
            <a:ext cx="9905998" cy="1905000"/>
          </a:xfrm>
        </p:spPr>
        <p:txBody>
          <a:bodyPr/>
          <a:lstStyle/>
          <a:p>
            <a:r>
              <a:rPr lang="en-US" dirty="0" smtClean="0"/>
              <a:t>Day to Day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509" y="1047949"/>
            <a:ext cx="3760436" cy="5766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7" y="1047949"/>
            <a:ext cx="3294600" cy="57665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877"/>
            <a:ext cx="12192000" cy="210942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509" y="0"/>
            <a:ext cx="4165600" cy="312420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327" y="3201272"/>
            <a:ext cx="4553963" cy="3404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13" y="3794214"/>
            <a:ext cx="4027055" cy="30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8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0"/>
            <a:ext cx="8479665" cy="1639806"/>
          </a:xfrm>
        </p:spPr>
        <p:txBody>
          <a:bodyPr/>
          <a:lstStyle/>
          <a:p>
            <a:r>
              <a:rPr lang="en-US" dirty="0" smtClean="0"/>
              <a:t>Context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3652" y="1573017"/>
            <a:ext cx="5194852" cy="4006562"/>
          </a:xfrm>
        </p:spPr>
        <p:txBody>
          <a:bodyPr>
            <a:normAutofit fontScale="55000" lnSpcReduction="20000"/>
          </a:bodyPr>
          <a:lstStyle/>
          <a:p>
            <a:pPr>
              <a:buFont typeface="Courier New" charset="0"/>
              <a:buChar char="o"/>
            </a:pPr>
            <a:r>
              <a:rPr lang="en-US" sz="3600" dirty="0" smtClean="0"/>
              <a:t>Interstellar Medium</a:t>
            </a:r>
            <a:endParaRPr lang="en-US" sz="3600" dirty="0"/>
          </a:p>
          <a:p>
            <a:pPr lvl="1">
              <a:buFont typeface="Arial" charset="0"/>
              <a:buChar char="•"/>
            </a:pPr>
            <a:r>
              <a:rPr lang="en-US" sz="3400" dirty="0" smtClean="0"/>
              <a:t>74%  Hydrogen </a:t>
            </a:r>
          </a:p>
          <a:p>
            <a:pPr lvl="1">
              <a:buFont typeface="Arial" charset="0"/>
              <a:buChar char="•"/>
            </a:pPr>
            <a:r>
              <a:rPr lang="en-US" sz="3600" dirty="0" smtClean="0"/>
              <a:t>25% Helium </a:t>
            </a:r>
          </a:p>
          <a:p>
            <a:pPr lvl="1">
              <a:buFont typeface="Arial" charset="0"/>
              <a:buChar char="•"/>
            </a:pPr>
            <a:r>
              <a:rPr lang="en-US" sz="3600" dirty="0" smtClean="0"/>
              <a:t>1% mostly unknown</a:t>
            </a:r>
          </a:p>
          <a:p>
            <a:pPr>
              <a:buFont typeface="Courier New" charset="0"/>
              <a:buChar char="o"/>
            </a:pPr>
            <a:r>
              <a:rPr lang="en-US" sz="3800" dirty="0" smtClean="0"/>
              <a:t>Atacama Large Millimeter Array (ALMA)</a:t>
            </a:r>
          </a:p>
          <a:p>
            <a:pPr lvl="1">
              <a:buFont typeface="Arial" charset="0"/>
              <a:buChar char="•"/>
            </a:pPr>
            <a:r>
              <a:rPr lang="en-US" sz="3600" dirty="0" smtClean="0"/>
              <a:t>Interferometer </a:t>
            </a:r>
          </a:p>
          <a:p>
            <a:pPr>
              <a:buFont typeface="Courier New" charset="0"/>
              <a:buChar char="o"/>
            </a:pPr>
            <a:r>
              <a:rPr lang="en-US" sz="3800" dirty="0" smtClean="0"/>
              <a:t>Molecular Line Surveys 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 marL="0" lvl="1" indent="0">
              <a:buNone/>
            </a:pPr>
            <a:endParaRPr lang="en-US" dirty="0"/>
          </a:p>
          <a:p>
            <a:pPr marL="0" lvl="3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1" y="1573017"/>
            <a:ext cx="6561754" cy="490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3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0"/>
            <a:ext cx="8479665" cy="16398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9289" y="3419475"/>
            <a:ext cx="5194852" cy="4006562"/>
          </a:xfrm>
        </p:spPr>
        <p:txBody>
          <a:bodyPr>
            <a:normAutofit/>
          </a:bodyPr>
          <a:lstStyle/>
          <a:p>
            <a:pPr lvl="1">
              <a:buFont typeface="Courier New" charset="0"/>
              <a:buChar char="o"/>
            </a:pPr>
            <a:endParaRPr lang="en-US" dirty="0" smtClean="0"/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 marL="0" lvl="1" indent="0">
              <a:buNone/>
            </a:pPr>
            <a:endParaRPr lang="en-US" dirty="0"/>
          </a:p>
          <a:p>
            <a:pPr marL="0" lvl="3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5526"/>
            <a:ext cx="12192000" cy="709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7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0"/>
            <a:ext cx="8479665" cy="1639806"/>
          </a:xfrm>
        </p:spPr>
        <p:txBody>
          <a:bodyPr/>
          <a:lstStyle/>
          <a:p>
            <a:r>
              <a:rPr lang="en-US" dirty="0" smtClean="0"/>
              <a:t>Context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4598" y="1573017"/>
            <a:ext cx="5194852" cy="4006562"/>
          </a:xfrm>
        </p:spPr>
        <p:txBody>
          <a:bodyPr>
            <a:normAutofit fontScale="55000" lnSpcReduction="20000"/>
          </a:bodyPr>
          <a:lstStyle/>
          <a:p>
            <a:pPr>
              <a:buFont typeface="Courier New" charset="0"/>
              <a:buChar char="o"/>
            </a:pPr>
            <a:r>
              <a:rPr lang="en-US" sz="3600" dirty="0" smtClean="0"/>
              <a:t>Interstellar Medium</a:t>
            </a:r>
            <a:endParaRPr lang="en-US" sz="3600" dirty="0"/>
          </a:p>
          <a:p>
            <a:pPr lvl="1">
              <a:buFont typeface="Arial" charset="0"/>
              <a:buChar char="•"/>
            </a:pPr>
            <a:r>
              <a:rPr lang="en-US" sz="3400" dirty="0" smtClean="0"/>
              <a:t>74%  Hydrogen </a:t>
            </a:r>
          </a:p>
          <a:p>
            <a:pPr lvl="1">
              <a:buFont typeface="Arial" charset="0"/>
              <a:buChar char="•"/>
            </a:pPr>
            <a:r>
              <a:rPr lang="en-US" sz="3600" dirty="0" smtClean="0"/>
              <a:t>25% Helium </a:t>
            </a:r>
          </a:p>
          <a:p>
            <a:pPr lvl="1">
              <a:buFont typeface="Arial" charset="0"/>
              <a:buChar char="•"/>
            </a:pPr>
            <a:r>
              <a:rPr lang="en-US" sz="3600" dirty="0" smtClean="0"/>
              <a:t>1% mostly unknown</a:t>
            </a:r>
          </a:p>
          <a:p>
            <a:pPr>
              <a:buFont typeface="Courier New" charset="0"/>
              <a:buChar char="o"/>
            </a:pPr>
            <a:r>
              <a:rPr lang="en-US" sz="3800" dirty="0" smtClean="0"/>
              <a:t>Atacama Large Millimeter Array (ALMA)</a:t>
            </a:r>
          </a:p>
          <a:p>
            <a:pPr lvl="1">
              <a:buFont typeface="Arial" charset="0"/>
              <a:buChar char="•"/>
            </a:pPr>
            <a:r>
              <a:rPr lang="en-US" sz="3600" dirty="0" smtClean="0"/>
              <a:t>Interferometer </a:t>
            </a:r>
          </a:p>
          <a:p>
            <a:pPr>
              <a:buFont typeface="Courier New" charset="0"/>
              <a:buChar char="o"/>
            </a:pPr>
            <a:r>
              <a:rPr lang="en-US" sz="3800" dirty="0" smtClean="0"/>
              <a:t>Molecular Line Surveys </a:t>
            </a:r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 lvl="1">
              <a:buFont typeface="Courier New" charset="0"/>
              <a:buChar char="o"/>
            </a:pPr>
            <a:endParaRPr lang="en-US" dirty="0" smtClean="0"/>
          </a:p>
          <a:p>
            <a:pPr marL="0" lvl="1" indent="0">
              <a:buNone/>
            </a:pPr>
            <a:endParaRPr lang="en-US" dirty="0"/>
          </a:p>
          <a:p>
            <a:pPr marL="0" lvl="3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1" y="1573017"/>
            <a:ext cx="6561754" cy="490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9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240194"/>
            <a:ext cx="9905998" cy="1905000"/>
          </a:xfrm>
        </p:spPr>
        <p:txBody>
          <a:bodyPr/>
          <a:lstStyle/>
          <a:p>
            <a:r>
              <a:rPr lang="en-US" dirty="0" smtClean="0"/>
              <a:t>Project Journey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41661"/>
            <a:ext cx="9905998" cy="3610994"/>
          </a:xfrm>
        </p:spPr>
        <p:txBody>
          <a:bodyPr>
            <a:normAutofit fontScale="70000" lnSpcReduction="20000"/>
          </a:bodyPr>
          <a:lstStyle/>
          <a:p>
            <a:pPr>
              <a:buFont typeface="Courier New" charset="0"/>
              <a:buChar char="o"/>
            </a:pPr>
            <a:r>
              <a:rPr lang="en-US" sz="2400" b="1" dirty="0" smtClean="0"/>
              <a:t>Python Course </a:t>
            </a:r>
          </a:p>
          <a:p>
            <a:pPr lvl="1">
              <a:buFont typeface="Arial" charset="0"/>
              <a:buChar char="•"/>
            </a:pPr>
            <a:r>
              <a:rPr lang="en-US" sz="2200" dirty="0" err="1" smtClean="0"/>
              <a:t>Udemy.com</a:t>
            </a:r>
            <a:endParaRPr lang="en-US" sz="2200" dirty="0" smtClean="0"/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Downloading Software</a:t>
            </a:r>
          </a:p>
          <a:p>
            <a:pPr lvl="1">
              <a:buFont typeface="Courier New" charset="0"/>
              <a:buChar char="o"/>
            </a:pPr>
            <a:r>
              <a:rPr lang="en-US" sz="2200" b="1" dirty="0" smtClean="0"/>
              <a:t>CASA  </a:t>
            </a:r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Previous Intern’s Code </a:t>
            </a:r>
          </a:p>
          <a:p>
            <a:pPr lvl="1">
              <a:buFont typeface="Arial" charset="0"/>
              <a:buChar char="•"/>
            </a:pPr>
            <a:r>
              <a:rPr lang="en-US" sz="2200" dirty="0" err="1" smtClean="0"/>
              <a:t>Sgr</a:t>
            </a:r>
            <a:r>
              <a:rPr lang="en-US" sz="2200" dirty="0" smtClean="0"/>
              <a:t> </a:t>
            </a:r>
            <a:r>
              <a:rPr lang="en-US" sz="2200" dirty="0" smtClean="0"/>
              <a:t>B2(N)</a:t>
            </a:r>
            <a:endParaRPr lang="en-US" sz="2200" dirty="0" smtClean="0"/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Translating code </a:t>
            </a:r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ALMA Data 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Applying code </a:t>
            </a:r>
            <a:endParaRPr lang="en-US" sz="2200" dirty="0" smtClean="0"/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Debugging</a:t>
            </a:r>
          </a:p>
          <a:p>
            <a:pPr lvl="1">
              <a:buFont typeface="Arial" charset="0"/>
              <a:buChar char="•"/>
            </a:pPr>
            <a:r>
              <a:rPr lang="en-US" sz="2200" dirty="0" smtClean="0"/>
              <a:t>Working with </a:t>
            </a:r>
            <a:r>
              <a:rPr lang="en-US" sz="2200" dirty="0" err="1" smtClean="0"/>
              <a:t>Splatalogue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716" y="5048799"/>
            <a:ext cx="3969374" cy="1454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8378" y="1309757"/>
            <a:ext cx="4584051" cy="300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396" y="2680251"/>
            <a:ext cx="9905998" cy="3124201"/>
          </a:xfrm>
        </p:spPr>
        <p:txBody>
          <a:bodyPr>
            <a:normAutofit fontScale="85000" lnSpcReduction="20000"/>
          </a:bodyPr>
          <a:lstStyle/>
          <a:p>
            <a:pPr>
              <a:buFont typeface="Courier New" charset="0"/>
              <a:buChar char="o"/>
            </a:pPr>
            <a:r>
              <a:rPr lang="en-US" sz="2400" b="1" dirty="0" smtClean="0"/>
              <a:t>Smoothing</a:t>
            </a:r>
            <a:r>
              <a:rPr lang="en-US" sz="2400" dirty="0" smtClean="0"/>
              <a:t> </a:t>
            </a:r>
          </a:p>
          <a:p>
            <a:pPr lvl="1">
              <a:buFont typeface="Wingdings" charset="2"/>
              <a:buChar char="Ø"/>
            </a:pPr>
            <a:r>
              <a:rPr lang="en-US" sz="2200" dirty="0"/>
              <a:t>7</a:t>
            </a:r>
            <a:endParaRPr lang="en-US" sz="2200" dirty="0" smtClean="0"/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Noise Estimation </a:t>
            </a:r>
          </a:p>
          <a:p>
            <a:pPr lvl="1">
              <a:buFont typeface="Wingdings" charset="2"/>
              <a:buChar char="Ø"/>
            </a:pPr>
            <a:r>
              <a:rPr lang="en-US" sz="2200" dirty="0" smtClean="0"/>
              <a:t>Sigma </a:t>
            </a:r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Evaluating the ranges</a:t>
            </a:r>
          </a:p>
          <a:p>
            <a:pPr lvl="1">
              <a:buFont typeface="Wingdings" charset="2"/>
              <a:buChar char="Ø"/>
            </a:pPr>
            <a:r>
              <a:rPr lang="en-US" sz="2200" dirty="0" smtClean="0"/>
              <a:t>Area, Frequency, and Width</a:t>
            </a:r>
            <a:endParaRPr lang="en-US" sz="1800" dirty="0" smtClean="0"/>
          </a:p>
          <a:p>
            <a:pPr>
              <a:buFont typeface="Courier New" charset="0"/>
              <a:buChar char="o"/>
            </a:pPr>
            <a:r>
              <a:rPr lang="en-US" sz="2400" b="1" dirty="0" smtClean="0"/>
              <a:t>Comparing Catalogues  </a:t>
            </a:r>
          </a:p>
          <a:p>
            <a:pPr lvl="1">
              <a:buFont typeface="Wingdings" charset="2"/>
              <a:buChar char="Ø"/>
            </a:pPr>
            <a:r>
              <a:rPr lang="en-US" sz="2200" dirty="0" err="1" smtClean="0"/>
              <a:t>Splatalogue</a:t>
            </a:r>
            <a:r>
              <a:rPr lang="en-US" sz="2200" dirty="0" smtClean="0"/>
              <a:t> </a:t>
            </a:r>
          </a:p>
          <a:p>
            <a:pPr>
              <a:buFont typeface="Wingdings" charset="2"/>
              <a:buChar char="Ø"/>
            </a:pP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81" y="278295"/>
            <a:ext cx="7090506" cy="369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1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339" y="0"/>
            <a:ext cx="2051490" cy="2027583"/>
          </a:xfrm>
        </p:spPr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3339" y="1497496"/>
            <a:ext cx="7480850" cy="1351722"/>
          </a:xfrm>
        </p:spPr>
        <p:txBody>
          <a:bodyPr/>
          <a:lstStyle/>
          <a:p>
            <a:r>
              <a:rPr lang="en-US" dirty="0" smtClean="0"/>
              <a:t>Reading in the data and using libraries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6714"/>
            <a:ext cx="12192000" cy="20951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213" y="268357"/>
            <a:ext cx="30607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5635</TotalTime>
  <Words>414</Words>
  <Application>Microsoft Macintosh PowerPoint</Application>
  <PresentationFormat>Widescreen</PresentationFormat>
  <Paragraphs>128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Calibri</vt:lpstr>
      <vt:lpstr>Century Gothic</vt:lpstr>
      <vt:lpstr>Courier New</vt:lpstr>
      <vt:lpstr>Wingdings</vt:lpstr>
      <vt:lpstr>Arial</vt:lpstr>
      <vt:lpstr>Mesh</vt:lpstr>
      <vt:lpstr>Molecular emission from star forming regions</vt:lpstr>
      <vt:lpstr>Purpose and Goals</vt:lpstr>
      <vt:lpstr>Day to Day </vt:lpstr>
      <vt:lpstr>Context </vt:lpstr>
      <vt:lpstr>PowerPoint Presentation</vt:lpstr>
      <vt:lpstr>Context </vt:lpstr>
      <vt:lpstr>Project Journey</vt:lpstr>
      <vt:lpstr>Process</vt:lpstr>
      <vt:lpstr>Data</vt:lpstr>
      <vt:lpstr>Plotting and smoothing</vt:lpstr>
      <vt:lpstr>Noise Estimation</vt:lpstr>
      <vt:lpstr>Evaluating the ranges </vt:lpstr>
      <vt:lpstr>Evaluating the ranges</vt:lpstr>
      <vt:lpstr>Evaluating the Ranges</vt:lpstr>
      <vt:lpstr>PowerPoint Presentation</vt:lpstr>
      <vt:lpstr>ALMA Data</vt:lpstr>
      <vt:lpstr>CASA -  Common Astronomy software Applications</vt:lpstr>
      <vt:lpstr>CASA </vt:lpstr>
      <vt:lpstr>Saving and combining files </vt:lpstr>
      <vt:lpstr>Sorting data </vt:lpstr>
      <vt:lpstr>Comparing Catalogues </vt:lpstr>
      <vt:lpstr>DowNloading from Splatalogue</vt:lpstr>
      <vt:lpstr>Splatalogue data code </vt:lpstr>
      <vt:lpstr>Doppler Correction and plot</vt:lpstr>
      <vt:lpstr>Findings</vt:lpstr>
      <vt:lpstr>Challenges and Learnings</vt:lpstr>
      <vt:lpstr>Significance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astronomical molecular line surveys to provide data characterizing the molecular emission from STAR forming regions</dc:title>
  <dc:creator>Ganesh Mekala</dc:creator>
  <cp:lastModifiedBy>Ganesh Mekala</cp:lastModifiedBy>
  <cp:revision>75</cp:revision>
  <dcterms:created xsi:type="dcterms:W3CDTF">2018-04-17T01:46:39Z</dcterms:created>
  <dcterms:modified xsi:type="dcterms:W3CDTF">2018-05-24T01:07:48Z</dcterms:modified>
</cp:coreProperties>
</file>